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AAD3"/>
    <a:srgbClr val="076D8B"/>
    <a:srgbClr val="F82248"/>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756" y="6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8FE87A-C2D9-493B-B99F-A41D1A2BEF7C}" type="datetimeFigureOut">
              <a:rPr lang="" smtClean="0"/>
              <a:t>08/18/2022</a:t>
            </a:fld>
            <a:endParaRPr lan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75E200-7A63-4A7C-BE0B-EE602D2E29CE}" type="slidenum">
              <a:rPr lang="" smtClean="0"/>
              <a:t>‹#›</a:t>
            </a:fld>
            <a:endParaRPr lang=""/>
          </a:p>
        </p:txBody>
      </p:sp>
    </p:spTree>
    <p:extLst>
      <p:ext uri="{BB962C8B-B14F-4D97-AF65-F5344CB8AC3E}">
        <p14:creationId xmlns:p14="http://schemas.microsoft.com/office/powerpoint/2010/main" val="3499037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 dirty="0"/>
          </a:p>
        </p:txBody>
      </p:sp>
      <p:sp>
        <p:nvSpPr>
          <p:cNvPr id="4" name="Slide Number Placeholder 3"/>
          <p:cNvSpPr>
            <a:spLocks noGrp="1"/>
          </p:cNvSpPr>
          <p:nvPr>
            <p:ph type="sldNum" sz="quarter" idx="10"/>
          </p:nvPr>
        </p:nvSpPr>
        <p:spPr/>
        <p:txBody>
          <a:bodyPr/>
          <a:lstStyle/>
          <a:p>
            <a:fld id="{1275E200-7A63-4A7C-BE0B-EE602D2E29CE}" type="slidenum">
              <a:rPr lang="" smtClean="0"/>
              <a:t>1</a:t>
            </a:fld>
            <a:endParaRPr lang=""/>
          </a:p>
        </p:txBody>
      </p:sp>
    </p:spTree>
    <p:extLst>
      <p:ext uri="{BB962C8B-B14F-4D97-AF65-F5344CB8AC3E}">
        <p14:creationId xmlns:p14="http://schemas.microsoft.com/office/powerpoint/2010/main" val="462099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8/18/2022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8/18/2022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8/18/2022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8/18/2022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8/18/2022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8238" y="1657350"/>
            <a:ext cx="4876800" cy="1123950"/>
          </a:xfrm>
        </p:spPr>
        <p:txBody>
          <a:bodyPr>
            <a:normAutofit/>
          </a:bodyPr>
          <a:lstStyle/>
          <a:p>
            <a:pPr algn="just">
              <a:spcBef>
                <a:spcPts val="0"/>
              </a:spcBef>
            </a:pPr>
            <a:r>
              <a:rPr lang="en-US" sz="2200" b="1" dirty="0">
                <a:solidFill>
                  <a:srgbClr val="2BAAD3"/>
                </a:solidFill>
                <a:latin typeface="Cambria" pitchFamily="18" charset="0"/>
              </a:rPr>
              <a:t>Do the Data and Metrics-Driven Culture and Journal Ranking Adversely Impact the Local Journal?</a:t>
            </a:r>
            <a:endParaRPr lang="en-US" sz="2500" b="1" dirty="0">
              <a:solidFill>
                <a:schemeClr val="bg1">
                  <a:lumMod val="75000"/>
                </a:schemeClr>
              </a:solidFill>
              <a:latin typeface="Cambria" pitchFamily="18" charset="0"/>
            </a:endParaRPr>
          </a:p>
        </p:txBody>
      </p:sp>
      <p:sp>
        <p:nvSpPr>
          <p:cNvPr id="6" name="Subtitle 2"/>
          <p:cNvSpPr txBox="1">
            <a:spLocks/>
          </p:cNvSpPr>
          <p:nvPr/>
        </p:nvSpPr>
        <p:spPr>
          <a:xfrm>
            <a:off x="198474" y="3409950"/>
            <a:ext cx="4724400" cy="285750"/>
          </a:xfrm>
          <a:prstGeom prst="rect">
            <a:avLst/>
          </a:prstGeom>
        </p:spPr>
        <p:txBody>
          <a:bodyPr vert="horz" lIns="91440" tIns="45720" rIns="91440" bIns="45720" rtlCol="0">
            <a:noAutofit/>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US" sz="2000" b="1" i="0" u="none" strike="noStrike" kern="1200" cap="none" spc="0" normalizeH="0" baseline="0" noProof="0" dirty="0">
                <a:ln>
                  <a:noFill/>
                </a:ln>
                <a:solidFill>
                  <a:srgbClr val="2BAAD3"/>
                </a:solidFill>
                <a:effectLst/>
                <a:uLnTx/>
                <a:uFillTx/>
                <a:latin typeface="Cambria" pitchFamily="18" charset="0"/>
                <a:ea typeface="+mn-ea"/>
                <a:cs typeface="+mn-cs"/>
              </a:rPr>
              <a:t>Gazi </a:t>
            </a:r>
            <a:r>
              <a:rPr kumimoji="0" lang="en-US" sz="2000" b="1" i="0" u="none" strike="noStrike" kern="1200" cap="none" spc="0" normalizeH="0" baseline="0" noProof="0" dirty="0" err="1">
                <a:ln>
                  <a:noFill/>
                </a:ln>
                <a:solidFill>
                  <a:srgbClr val="2BAAD3"/>
                </a:solidFill>
                <a:effectLst/>
                <a:uLnTx/>
                <a:uFillTx/>
                <a:latin typeface="Cambria" pitchFamily="18" charset="0"/>
                <a:ea typeface="+mn-ea"/>
                <a:cs typeface="+mn-cs"/>
              </a:rPr>
              <a:t>Mahabubul</a:t>
            </a:r>
            <a:r>
              <a:rPr kumimoji="0" lang="en-US" sz="2000" b="1" i="0" u="none" strike="noStrike" kern="1200" cap="none" spc="0" normalizeH="0" baseline="0" noProof="0" dirty="0">
                <a:ln>
                  <a:noFill/>
                </a:ln>
                <a:solidFill>
                  <a:srgbClr val="2BAAD3"/>
                </a:solidFill>
                <a:effectLst/>
                <a:uLnTx/>
                <a:uFillTx/>
                <a:latin typeface="Cambria" pitchFamily="18" charset="0"/>
                <a:ea typeface="+mn-ea"/>
                <a:cs typeface="+mn-cs"/>
              </a:rPr>
              <a:t> </a:t>
            </a:r>
            <a:r>
              <a:rPr kumimoji="0" lang="en-US" sz="2000" b="1" i="0" u="none" strike="noStrike" kern="1200" cap="none" spc="0" normalizeH="0" baseline="0" noProof="0" dirty="0" err="1">
                <a:ln>
                  <a:noFill/>
                </a:ln>
                <a:solidFill>
                  <a:srgbClr val="2BAAD3"/>
                </a:solidFill>
                <a:effectLst/>
                <a:uLnTx/>
                <a:uFillTx/>
                <a:latin typeface="Cambria" pitchFamily="18" charset="0"/>
                <a:ea typeface="+mn-ea"/>
                <a:cs typeface="+mn-cs"/>
              </a:rPr>
              <a:t>Alam</a:t>
            </a:r>
            <a:endParaRPr kumimoji="0" lang="en-US" sz="2000" b="1" i="0" u="none" strike="noStrike" kern="1200" cap="none" spc="0" normalizeH="0" baseline="0" noProof="0" dirty="0">
              <a:ln>
                <a:noFill/>
              </a:ln>
              <a:solidFill>
                <a:schemeClr val="bg1">
                  <a:lumMod val="75000"/>
                </a:schemeClr>
              </a:solidFill>
              <a:effectLst/>
              <a:uLnTx/>
              <a:uFillTx/>
              <a:latin typeface="Cambria" pitchFamily="18" charset="0"/>
              <a:ea typeface="+mn-ea"/>
              <a:cs typeface="+mn-cs"/>
            </a:endParaRPr>
          </a:p>
        </p:txBody>
      </p:sp>
      <p:sp>
        <p:nvSpPr>
          <p:cNvPr id="7" name="Subtitle 2"/>
          <p:cNvSpPr txBox="1">
            <a:spLocks/>
          </p:cNvSpPr>
          <p:nvPr/>
        </p:nvSpPr>
        <p:spPr>
          <a:xfrm>
            <a:off x="198474" y="3705224"/>
            <a:ext cx="3459126" cy="1381125"/>
          </a:xfrm>
          <a:prstGeom prst="rect">
            <a:avLst/>
          </a:prstGeom>
        </p:spPr>
        <p:txBody>
          <a:bodyPr vert="horz" lIns="91440" tIns="45720" rIns="91440" bIns="45720" rtlCol="0">
            <a:noAutofit/>
          </a:bodyPr>
          <a:lstStyle/>
          <a:p>
            <a:pPr lvl="0"/>
            <a:r>
              <a:rPr lang="en-US" sz="1500" dirty="0">
                <a:latin typeface="Cambria" pitchFamily="18" charset="0"/>
              </a:rPr>
              <a:t>Department of Foundation of Education</a:t>
            </a:r>
          </a:p>
          <a:p>
            <a:pPr lvl="0"/>
            <a:r>
              <a:rPr lang="en-US" sz="1500" dirty="0">
                <a:latin typeface="Cambria" pitchFamily="18" charset="0"/>
              </a:rPr>
              <a:t>Faculty of Educational Studies</a:t>
            </a:r>
          </a:p>
          <a:p>
            <a:pPr lvl="0"/>
            <a:r>
              <a:rPr lang="en-US" sz="1500" dirty="0" err="1">
                <a:latin typeface="Cambria" pitchFamily="18" charset="0"/>
              </a:rPr>
              <a:t>Universiti</a:t>
            </a:r>
            <a:r>
              <a:rPr lang="en-US" sz="1500" dirty="0">
                <a:latin typeface="Cambria" pitchFamily="18" charset="0"/>
              </a:rPr>
              <a:t> Putra Malaysia, Malaysia. </a:t>
            </a:r>
          </a:p>
          <a:p>
            <a:pPr lvl="0" algn="ctr"/>
            <a:r>
              <a:rPr lang="en-US" sz="1500" dirty="0">
                <a:latin typeface="Cambria" pitchFamily="18" charset="0"/>
              </a:rPr>
              <a:t>&amp; </a:t>
            </a:r>
          </a:p>
          <a:p>
            <a:pPr lvl="0"/>
            <a:r>
              <a:rPr lang="en-US" sz="1500" dirty="0">
                <a:latin typeface="Cambria" pitchFamily="18" charset="0"/>
              </a:rPr>
              <a:t>Chief Advisor and Former President</a:t>
            </a:r>
          </a:p>
          <a:p>
            <a:pPr lvl="0"/>
            <a:r>
              <a:rPr lang="en-US" sz="1500" dirty="0">
                <a:latin typeface="Cambria" pitchFamily="18" charset="0"/>
              </a:rPr>
              <a:t>Asian Council of Science Editors (ACSE)</a:t>
            </a:r>
            <a:endParaRPr kumimoji="0" lang="en-US" sz="1500" i="0" u="none" strike="noStrike" kern="1200" cap="none" spc="0" normalizeH="0" baseline="0" noProof="0" dirty="0">
              <a:ln>
                <a:noFill/>
              </a:ln>
              <a:solidFill>
                <a:schemeClr val="bg1">
                  <a:lumMod val="65000"/>
                </a:schemeClr>
              </a:solidFill>
              <a:effectLst/>
              <a:uLnTx/>
              <a:uFillTx/>
              <a:latin typeface="Cambria" pitchFamily="18" charset="0"/>
              <a:ea typeface="+mn-ea"/>
              <a:cs typeface="+mn-cs"/>
            </a:endParaRPr>
          </a:p>
        </p:txBody>
      </p:sp>
    </p:spTree>
  </p:cSld>
  <p:clrMapOvr>
    <a:masterClrMapping/>
  </p:clrMapOvr>
  <p:transition spd="slow">
    <p:circl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228600" y="514350"/>
            <a:ext cx="6553200" cy="685800"/>
          </a:xfrm>
          <a:prstGeom prst="rect">
            <a:avLst/>
          </a:prstGeom>
        </p:spPr>
        <p:txBody>
          <a:bodyPr vert="horz" lIns="91440" tIns="45720" rIns="91440" bIns="45720" rtlCol="0">
            <a:normAutofit/>
          </a:bodyPr>
          <a:lstStyle/>
          <a:p>
            <a:pPr marL="342900" lvl="0" indent="-342900"/>
            <a:r>
              <a:rPr lang="en-US" sz="2000" b="1" dirty="0">
                <a:solidFill>
                  <a:srgbClr val="2BAAD3"/>
                </a:solidFill>
                <a:latin typeface="Cambria" pitchFamily="18" charset="0"/>
              </a:rPr>
              <a:t>Introduction</a:t>
            </a:r>
            <a:endParaRPr lang="en-US" sz="2500" b="1" dirty="0">
              <a:latin typeface="Cambria" pitchFamily="18" charset="0"/>
            </a:endParaRPr>
          </a:p>
        </p:txBody>
      </p:sp>
      <p:sp>
        <p:nvSpPr>
          <p:cNvPr id="6" name="Subtitle 2"/>
          <p:cNvSpPr txBox="1">
            <a:spLocks/>
          </p:cNvSpPr>
          <p:nvPr/>
        </p:nvSpPr>
        <p:spPr>
          <a:xfrm>
            <a:off x="304800" y="1314450"/>
            <a:ext cx="8077200" cy="952500"/>
          </a:xfrm>
          <a:prstGeom prst="rect">
            <a:avLst/>
          </a:prstGeom>
        </p:spPr>
        <p:txBody>
          <a:bodyPr vert="horz" lIns="91440" tIns="45720" rIns="91440" bIns="45720" rtlCol="0">
            <a:normAutofit/>
          </a:bodyPr>
          <a:lstStyle/>
          <a:p>
            <a:pPr lvl="0" algn="just"/>
            <a:r>
              <a:rPr lang="en-US" sz="1400" dirty="0">
                <a:latin typeface="Cambria" pitchFamily="18" charset="0"/>
              </a:rPr>
              <a:t>We often get confused in understanding the terms of data-driven and metrics-driven culture. Despite both connotations maintaining a reciprocally symbiotic relationship remain within the boundaries of certain distinctions. The following writing will explain the peculiarities between the two terms and their implication for scholarly journals.</a:t>
            </a:r>
            <a:endParaRPr lang="en-US" sz="1400" dirty="0">
              <a:solidFill>
                <a:schemeClr val="bg1">
                  <a:lumMod val="75000"/>
                </a:schemeClr>
              </a:solidFill>
              <a:latin typeface="Cambria" pitchFamily="18" charset="0"/>
            </a:endParaRPr>
          </a:p>
          <a:p>
            <a:pPr marL="342900" lvl="0" indent="-342900"/>
            <a:endParaRPr lang="en-US" sz="2800" b="1" dirty="0">
              <a:latin typeface="Cambria" pitchFamily="18" charset="0"/>
            </a:endParaRPr>
          </a:p>
        </p:txBody>
      </p:sp>
    </p:spTree>
  </p:cSld>
  <p:clrMapOvr>
    <a:masterClrMapping/>
  </p:clrMapOvr>
  <p:transition spd="slow">
    <p:circl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304800" y="400050"/>
            <a:ext cx="6553200" cy="685800"/>
          </a:xfrm>
          <a:prstGeom prst="rect">
            <a:avLst/>
          </a:prstGeom>
        </p:spPr>
        <p:txBody>
          <a:bodyPr vert="horz" lIns="91440" tIns="45720" rIns="91440" bIns="45720" rtlCol="0">
            <a:normAutofit/>
          </a:bodyPr>
          <a:lstStyle/>
          <a:p>
            <a:pPr marL="342900" lvl="0" indent="-342900"/>
            <a:r>
              <a:rPr lang="en-US" sz="2000" b="1" dirty="0">
                <a:solidFill>
                  <a:srgbClr val="2BAAD3"/>
                </a:solidFill>
                <a:latin typeface="Cambria" pitchFamily="18" charset="0"/>
              </a:rPr>
              <a:t>Genesis and Discourse: </a:t>
            </a:r>
            <a:endParaRPr lang="en-US" sz="2500" b="1" dirty="0">
              <a:latin typeface="Cambria" pitchFamily="18" charset="0"/>
            </a:endParaRPr>
          </a:p>
        </p:txBody>
      </p:sp>
      <p:sp>
        <p:nvSpPr>
          <p:cNvPr id="6" name="Subtitle 2"/>
          <p:cNvSpPr txBox="1">
            <a:spLocks/>
          </p:cNvSpPr>
          <p:nvPr/>
        </p:nvSpPr>
        <p:spPr>
          <a:xfrm>
            <a:off x="304800" y="742950"/>
            <a:ext cx="8077200" cy="3733800"/>
          </a:xfrm>
          <a:prstGeom prst="rect">
            <a:avLst/>
          </a:prstGeom>
        </p:spPr>
        <p:txBody>
          <a:bodyPr vert="horz" lIns="91440" tIns="45720" rIns="91440" bIns="45720" rtlCol="0">
            <a:normAutofit fontScale="85000" lnSpcReduction="20000"/>
          </a:bodyPr>
          <a:lstStyle/>
          <a:p>
            <a:pPr lvl="0" algn="just"/>
            <a:r>
              <a:rPr lang="en-US" sz="1600" dirty="0">
                <a:latin typeface="Cambria" pitchFamily="18" charset="0"/>
              </a:rPr>
              <a:t>The term data-driven culture often refers to the progress of an activity that is obligated by data and statistics, without being overly relied on intuition and personal experience. A data-driven culture is also insinuated as evidence-based decision-making as far as process management is concerned. On the other hand, metrics-driven culture refers to the activities driven towards a deadline and the objectives pre-set by the standard parameters and domains. </a:t>
            </a:r>
          </a:p>
          <a:p>
            <a:pPr lvl="0" algn="just"/>
            <a:endParaRPr lang="en-US" sz="700" dirty="0">
              <a:latin typeface="Cambria" pitchFamily="18" charset="0"/>
            </a:endParaRPr>
          </a:p>
          <a:p>
            <a:pPr lvl="0" algn="just"/>
            <a:r>
              <a:rPr lang="en-US" sz="1600" dirty="0">
                <a:latin typeface="Cambria" pitchFamily="18" charset="0"/>
              </a:rPr>
              <a:t>On one hand, the performance of a parameter or a domain is measured by statistics, while the collective performance of the parameters or domains reflects the overall performance of a sector or a unit. Hence, data science is also the salient point that testifies the growth. Data-driven culture often analyses the facts and figures in-depth from various angles and viewpoints. A structured process is maintained for such analysis. Following such a structured process may eventually develop some parameters/domains. </a:t>
            </a:r>
          </a:p>
          <a:p>
            <a:pPr lvl="0" algn="just"/>
            <a:endParaRPr lang="en-US" sz="700" dirty="0">
              <a:latin typeface="Cambria" pitchFamily="18" charset="0"/>
            </a:endParaRPr>
          </a:p>
          <a:p>
            <a:pPr lvl="0" algn="just"/>
            <a:r>
              <a:rPr lang="en-US" sz="1600" dirty="0">
                <a:latin typeface="Cambria" pitchFamily="18" charset="0"/>
              </a:rPr>
              <a:t>If an event involves an unstructured process, its data analysis produces parameters/domains as the final product. Under such circumstances, both terms (data-driven and metrics-driven cultures) serve for the same course of action while they may adopt a slightly different method. This further generates an unsettled debate—whether action/task produces the data/statistics, and these statistics subsequently speak for parameters and domains, or data and statistics may talk in </a:t>
            </a:r>
            <a:r>
              <a:rPr lang="en-US" sz="1600" dirty="0" err="1">
                <a:latin typeface="Cambria" pitchFamily="18" charset="0"/>
              </a:rPr>
              <a:t>favour</a:t>
            </a:r>
            <a:r>
              <a:rPr lang="en-US" sz="1600" dirty="0">
                <a:latin typeface="Cambria" pitchFamily="18" charset="0"/>
              </a:rPr>
              <a:t> of an action/task. </a:t>
            </a:r>
          </a:p>
          <a:p>
            <a:pPr lvl="0" algn="just"/>
            <a:endParaRPr lang="en-US" sz="700" dirty="0">
              <a:latin typeface="Cambria" pitchFamily="18" charset="0"/>
            </a:endParaRPr>
          </a:p>
          <a:p>
            <a:pPr lvl="0" algn="just"/>
            <a:r>
              <a:rPr lang="en-US" sz="1600" dirty="0">
                <a:latin typeface="Cambria" pitchFamily="18" charset="0"/>
              </a:rPr>
              <a:t>Today society has become more responsive to achieving statistics without being adhered to the novelty and genesis that an action/task may demand. This approach might have jeopardized the exquisiteness of an action/task. Data- and metrics-driven culture offers both positive and negative impacts which we have examined before </a:t>
            </a:r>
            <a:r>
              <a:rPr lang="en-US" sz="1600" dirty="0" err="1">
                <a:latin typeface="Cambria" pitchFamily="18" charset="0"/>
              </a:rPr>
              <a:t>analysing</a:t>
            </a:r>
            <a:r>
              <a:rPr lang="en-US" sz="1600" dirty="0">
                <a:latin typeface="Cambria" pitchFamily="18" charset="0"/>
              </a:rPr>
              <a:t> their implications for a scholarly journal. </a:t>
            </a:r>
          </a:p>
          <a:p>
            <a:pPr marL="342900" lvl="0" indent="-342900"/>
            <a:endParaRPr lang="en-US" sz="1600" b="1" dirty="0">
              <a:latin typeface="Cambria" pitchFamily="18" charset="0"/>
            </a:endParaRPr>
          </a:p>
        </p:txBody>
      </p:sp>
    </p:spTree>
    <p:extLst>
      <p:ext uri="{BB962C8B-B14F-4D97-AF65-F5344CB8AC3E}">
        <p14:creationId xmlns:p14="http://schemas.microsoft.com/office/powerpoint/2010/main" val="937110365"/>
      </p:ext>
    </p:extLst>
  </p:cSld>
  <p:clrMapOvr>
    <a:masterClrMapping/>
  </p:clrMapOvr>
  <p:transition spd="slow">
    <p:circl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304800" y="400050"/>
            <a:ext cx="6553200" cy="685800"/>
          </a:xfrm>
          <a:prstGeom prst="rect">
            <a:avLst/>
          </a:prstGeom>
        </p:spPr>
        <p:txBody>
          <a:bodyPr vert="horz" lIns="91440" tIns="45720" rIns="91440" bIns="45720" rtlCol="0">
            <a:normAutofit/>
          </a:bodyPr>
          <a:lstStyle/>
          <a:p>
            <a:pPr marL="342900" lvl="0" indent="-342900"/>
            <a:r>
              <a:rPr lang="en-US" sz="2000" b="1" dirty="0">
                <a:solidFill>
                  <a:srgbClr val="2BAAD3"/>
                </a:solidFill>
                <a:latin typeface="Cambria" pitchFamily="18" charset="0"/>
              </a:rPr>
              <a:t>Impact of data and statistical science:</a:t>
            </a:r>
            <a:endParaRPr lang="en-US" sz="2500" b="1" dirty="0">
              <a:latin typeface="Cambria" pitchFamily="18" charset="0"/>
            </a:endParaRPr>
          </a:p>
        </p:txBody>
      </p:sp>
      <p:sp>
        <p:nvSpPr>
          <p:cNvPr id="6" name="Subtitle 2"/>
          <p:cNvSpPr txBox="1">
            <a:spLocks/>
          </p:cNvSpPr>
          <p:nvPr/>
        </p:nvSpPr>
        <p:spPr>
          <a:xfrm>
            <a:off x="304800" y="742950"/>
            <a:ext cx="8077200" cy="3733800"/>
          </a:xfrm>
          <a:prstGeom prst="rect">
            <a:avLst/>
          </a:prstGeom>
        </p:spPr>
        <p:txBody>
          <a:bodyPr vert="horz" lIns="91440" tIns="45720" rIns="91440" bIns="45720" rtlCol="0">
            <a:normAutofit fontScale="85000" lnSpcReduction="20000"/>
          </a:bodyPr>
          <a:lstStyle/>
          <a:p>
            <a:pPr lvl="0" algn="just"/>
            <a:r>
              <a:rPr lang="en-US" sz="1600" dirty="0">
                <a:latin typeface="Cambria" pitchFamily="18" charset="0"/>
              </a:rPr>
              <a:t>Data and statistical sciences are developed by scholars to measure and evaluate the involved actions. All actions have their purpose and role. While data and statistical sciences may testify to the quantitative achievement of such purpose and role, the qualitative outcome of an action may demand an evaluation—beyond data science. Having said that, the following writing describes the merits of data- and metrics-driven culture before we explain the demerits. </a:t>
            </a:r>
          </a:p>
          <a:p>
            <a:pPr lvl="0" algn="just"/>
            <a:endParaRPr lang="en-US" sz="700" dirty="0">
              <a:latin typeface="Cambria" pitchFamily="18" charset="0"/>
            </a:endParaRPr>
          </a:p>
          <a:p>
            <a:pPr lvl="0" algn="just"/>
            <a:r>
              <a:rPr lang="en-US" sz="1600" dirty="0">
                <a:latin typeface="Cambria" pitchFamily="18" charset="0"/>
              </a:rPr>
              <a:t>Firstly, data- and metrics-driven culture provides a structured and prescribed pathway to follow which may propose a clear milestone to be achieved. Under such guidance, it may be easier to follow a path without being greatly de-tracked from the course of action. Following a track may help to set clear aims and objectives to be achieved and, the achievements can subsequently be measured without welcoming much complexity. Secondly, this approach may help to identify the shortcomings. Upon identification of such gaps, the next course of action can be considered to accomplish the shortcomings. Finally, it may help to trace the history to make a time series and competitive comparative study.</a:t>
            </a:r>
          </a:p>
          <a:p>
            <a:pPr lvl="0" algn="just"/>
            <a:endParaRPr lang="en-US" sz="800" dirty="0">
              <a:latin typeface="Cambria" pitchFamily="18" charset="0"/>
            </a:endParaRPr>
          </a:p>
          <a:p>
            <a:pPr lvl="0" algn="just"/>
            <a:r>
              <a:rPr lang="en-US" sz="1600" dirty="0">
                <a:latin typeface="Cambria" pitchFamily="18" charset="0"/>
              </a:rPr>
              <a:t>Data- and metrics-driven cultures also offer graver concerns. First, every action should have its originality and novelty which help to distinguish each action from the others. Defining an action should be made based on its originality. Passionate engagement in a task always results in originality. Overly depending on a structured process backed up by statistical science may demolish such a tenet. Second, metrics-driven culture supported by the parameters and statistics would develop a “number game culture” without ensuring originality. Finally, today’s statistics may dominate over the facts and figures of yesterday while tomorrow may defeat the present. However, this “game of statistical defeat” may be able to provide a competitive society at the cost of sustainability. </a:t>
            </a:r>
          </a:p>
          <a:p>
            <a:pPr marL="342900" lvl="0" indent="-342900"/>
            <a:endParaRPr lang="en-US" sz="1600" b="1" dirty="0">
              <a:latin typeface="Cambria" pitchFamily="18" charset="0"/>
            </a:endParaRPr>
          </a:p>
        </p:txBody>
      </p:sp>
    </p:spTree>
    <p:extLst>
      <p:ext uri="{BB962C8B-B14F-4D97-AF65-F5344CB8AC3E}">
        <p14:creationId xmlns:p14="http://schemas.microsoft.com/office/powerpoint/2010/main" val="3147643463"/>
      </p:ext>
    </p:extLst>
  </p:cSld>
  <p:clrMapOvr>
    <a:masterClrMapping/>
  </p:clrMapOvr>
  <p:transition spd="slow">
    <p:circl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304800" y="400050"/>
            <a:ext cx="8077200" cy="342900"/>
          </a:xfrm>
          <a:prstGeom prst="rect">
            <a:avLst/>
          </a:prstGeom>
        </p:spPr>
        <p:txBody>
          <a:bodyPr vert="horz" lIns="91440" tIns="45720" rIns="91440" bIns="45720" rtlCol="0">
            <a:noAutofit/>
          </a:bodyPr>
          <a:lstStyle/>
          <a:p>
            <a:pPr marL="342900" lvl="0" indent="-342900"/>
            <a:r>
              <a:rPr lang="en-US" sz="2000" b="1" dirty="0">
                <a:solidFill>
                  <a:srgbClr val="2BAAD3"/>
                </a:solidFill>
                <a:latin typeface="Cambria" pitchFamily="18" charset="0"/>
              </a:rPr>
              <a:t>Impact of Data and Metrics-driven culture on scholarly journal: </a:t>
            </a:r>
            <a:endParaRPr lang="en-US" sz="2000" b="1" dirty="0">
              <a:latin typeface="Cambria" pitchFamily="18" charset="0"/>
            </a:endParaRPr>
          </a:p>
        </p:txBody>
      </p:sp>
      <p:sp>
        <p:nvSpPr>
          <p:cNvPr id="6" name="Subtitle 2"/>
          <p:cNvSpPr txBox="1">
            <a:spLocks/>
          </p:cNvSpPr>
          <p:nvPr/>
        </p:nvSpPr>
        <p:spPr>
          <a:xfrm>
            <a:off x="304800" y="742950"/>
            <a:ext cx="8077200" cy="3733800"/>
          </a:xfrm>
          <a:prstGeom prst="rect">
            <a:avLst/>
          </a:prstGeom>
        </p:spPr>
        <p:txBody>
          <a:bodyPr vert="horz" lIns="91440" tIns="45720" rIns="91440" bIns="45720" rtlCol="0">
            <a:normAutofit fontScale="85000" lnSpcReduction="10000"/>
          </a:bodyPr>
          <a:lstStyle/>
          <a:p>
            <a:pPr lvl="0" algn="just"/>
            <a:r>
              <a:rPr lang="en-US" sz="1600" dirty="0">
                <a:latin typeface="Cambria" pitchFamily="18" charset="0"/>
              </a:rPr>
              <a:t>Journal serves as an outlet to display knowledge discovery. Knowledge used to be considered a holistic and humanistic product. Challenging this view, knowledge has internationally become a commercial product. Consequently, a journal is a business entity— that serves the commercial interest of knowledge. The knowledge discovery has experienced various paradigm transformations. Asia was once the hub of knowledge discovery. Since the 1100s, the West started dominating knowledge discovery. The collective attitude of Western nations supported them to dominate. The knowledge discovered in the West is also labelled as international knowledge. On the contrary, the Eastern nations remain in isolation—reluctant to produce knowledge collectively. </a:t>
            </a:r>
          </a:p>
          <a:p>
            <a:pPr lvl="0" algn="just"/>
            <a:endParaRPr lang="en-US" sz="1600" dirty="0">
              <a:latin typeface="Cambria" pitchFamily="18" charset="0"/>
            </a:endParaRPr>
          </a:p>
          <a:p>
            <a:pPr lvl="0" algn="just"/>
            <a:r>
              <a:rPr lang="en-US" sz="1600" dirty="0">
                <a:latin typeface="Cambria" pitchFamily="18" charset="0"/>
              </a:rPr>
              <a:t>Most Eastern scholars aim to contribute to international knowledge cultivated in the West. To do so, the Eastern scholars are overly responsive toward metrics- and data-driven culture—designed for Western interest. This may boost the scholar’s statistics at the cost of collective gains of the East. Moreover, the East has become the borrower of Western knowledge. The East spends its natural resources or </a:t>
            </a:r>
            <a:r>
              <a:rPr lang="en-US" sz="1600" dirty="0" err="1">
                <a:latin typeface="Cambria" pitchFamily="18" charset="0"/>
              </a:rPr>
              <a:t>labour</a:t>
            </a:r>
            <a:r>
              <a:rPr lang="en-US" sz="1600" dirty="0">
                <a:latin typeface="Cambria" pitchFamily="18" charset="0"/>
              </a:rPr>
              <a:t>-incentives goods to buy the knowledge incentives goods from the West; thereby generating dependency theory.  The Eastern elites often consume international knowledge by aggravating discrimination theory. For example, science, technology, and innovation have become international knowledge benefitting the West greatly. Conversely, the elites of the East—being the consumers of international knowledge- deprive them of their disadvantaged counterparts. </a:t>
            </a:r>
          </a:p>
          <a:p>
            <a:pPr marL="342900" lvl="0" indent="-342900"/>
            <a:endParaRPr lang="en-US" sz="1600" b="1" dirty="0">
              <a:latin typeface="Cambria" pitchFamily="18" charset="0"/>
            </a:endParaRPr>
          </a:p>
        </p:txBody>
      </p:sp>
    </p:spTree>
    <p:extLst>
      <p:ext uri="{BB962C8B-B14F-4D97-AF65-F5344CB8AC3E}">
        <p14:creationId xmlns:p14="http://schemas.microsoft.com/office/powerpoint/2010/main" val="770904002"/>
      </p:ext>
    </p:extLst>
  </p:cSld>
  <p:clrMapOvr>
    <a:masterClrMapping/>
  </p:clrMapOvr>
  <p:transition spd="slow">
    <p:circl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304800" y="400050"/>
            <a:ext cx="8077200" cy="342900"/>
          </a:xfrm>
          <a:prstGeom prst="rect">
            <a:avLst/>
          </a:prstGeom>
        </p:spPr>
        <p:txBody>
          <a:bodyPr vert="horz" lIns="91440" tIns="45720" rIns="91440" bIns="45720" rtlCol="0">
            <a:noAutofit/>
          </a:bodyPr>
          <a:lstStyle/>
          <a:p>
            <a:pPr marL="342900" lvl="0" indent="-342900"/>
            <a:r>
              <a:rPr lang="en-US" sz="2000" b="1" dirty="0">
                <a:solidFill>
                  <a:srgbClr val="2BAAD3"/>
                </a:solidFill>
                <a:latin typeface="Cambria" pitchFamily="18" charset="0"/>
              </a:rPr>
              <a:t>Conclusion:</a:t>
            </a:r>
            <a:endParaRPr lang="en-US" sz="2000" b="1" dirty="0">
              <a:latin typeface="Cambria" pitchFamily="18" charset="0"/>
            </a:endParaRPr>
          </a:p>
        </p:txBody>
      </p:sp>
      <p:sp>
        <p:nvSpPr>
          <p:cNvPr id="6" name="Subtitle 2"/>
          <p:cNvSpPr txBox="1">
            <a:spLocks/>
          </p:cNvSpPr>
          <p:nvPr/>
        </p:nvSpPr>
        <p:spPr>
          <a:xfrm>
            <a:off x="304800" y="742950"/>
            <a:ext cx="8534400" cy="2667000"/>
          </a:xfrm>
          <a:prstGeom prst="rect">
            <a:avLst/>
          </a:prstGeom>
        </p:spPr>
        <p:txBody>
          <a:bodyPr vert="horz" lIns="91440" tIns="45720" rIns="91440" bIns="45720" rtlCol="0">
            <a:normAutofit/>
          </a:bodyPr>
          <a:lstStyle/>
          <a:p>
            <a:pPr lvl="0" algn="just"/>
            <a:r>
              <a:rPr lang="en-US" sz="1400" dirty="0">
                <a:latin typeface="Cambria" pitchFamily="18" charset="0"/>
              </a:rPr>
              <a:t>Knowledge should ideally remove the adverse effect of dependency and discrimination theories. For such contribution, local knowledge should be able to race in the global competition. Having said that the East needs to ensure its proportionated share in the international knowledge hub without simply being a naïve customer. However, with an over-dependency on internationally motivated data- and metrics-driven culture, the growth of local knowledge and journal would be dented.  They would also fail to contribute to knowledge discovery either locally or internationally. </a:t>
            </a:r>
          </a:p>
          <a:p>
            <a:pPr lvl="0" algn="just"/>
            <a:endParaRPr lang="en-US" sz="1400" dirty="0">
              <a:latin typeface="Cambria" pitchFamily="18" charset="0"/>
            </a:endParaRPr>
          </a:p>
          <a:p>
            <a:pPr lvl="0" algn="just"/>
            <a:r>
              <a:rPr lang="en-US" sz="1400" dirty="0">
                <a:latin typeface="Cambria" pitchFamily="18" charset="0"/>
              </a:rPr>
              <a:t>The Eastern scholars and journals should work to bestow a meaningful contribution to knowledge development which in turn helps them to ensure their sharing in an international knowledge hub. Such contributions would finally develop statistics. These statistics would eventually contribute to the desired metrics.</a:t>
            </a:r>
          </a:p>
          <a:p>
            <a:pPr marL="342900" lvl="0" indent="-342900"/>
            <a:endParaRPr lang="en-US" sz="1400" b="1" dirty="0">
              <a:latin typeface="Cambria" pitchFamily="18" charset="0"/>
            </a:endParaRPr>
          </a:p>
        </p:txBody>
      </p:sp>
    </p:spTree>
    <p:extLst>
      <p:ext uri="{BB962C8B-B14F-4D97-AF65-F5344CB8AC3E}">
        <p14:creationId xmlns:p14="http://schemas.microsoft.com/office/powerpoint/2010/main" val="1321994946"/>
      </p:ext>
    </p:extLst>
  </p:cSld>
  <p:clrMapOvr>
    <a:masterClrMapping/>
  </p:clrMapOvr>
  <p:transition spd="slow">
    <p:circl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304800" y="2190750"/>
            <a:ext cx="8610600" cy="609600"/>
          </a:xfrm>
          <a:prstGeom prst="rect">
            <a:avLst/>
          </a:prstGeom>
        </p:spPr>
        <p:txBody>
          <a:bodyPr vert="horz" lIns="91440" tIns="45720" rIns="91440" bIns="45720" rtlCol="0">
            <a:noAutofit/>
          </a:bodyPr>
          <a:lstStyle/>
          <a:p>
            <a:pPr marL="342900" lvl="0" indent="-342900" algn="ctr"/>
            <a:r>
              <a:rPr lang="en-US" sz="2800" b="1" i="1" dirty="0">
                <a:solidFill>
                  <a:srgbClr val="2BAAD3"/>
                </a:solidFill>
                <a:latin typeface="Cambria" pitchFamily="18" charset="0"/>
              </a:rPr>
              <a:t>Thank You</a:t>
            </a:r>
            <a:endParaRPr lang="en-US" sz="2800" b="1" i="1" dirty="0">
              <a:latin typeface="Cambria" pitchFamily="18" charset="0"/>
            </a:endParaRPr>
          </a:p>
        </p:txBody>
      </p:sp>
    </p:spTree>
    <p:extLst>
      <p:ext uri="{BB962C8B-B14F-4D97-AF65-F5344CB8AC3E}">
        <p14:creationId xmlns:p14="http://schemas.microsoft.com/office/powerpoint/2010/main" val="1719605547"/>
      </p:ext>
    </p:extLst>
  </p:cSld>
  <p:clrMapOvr>
    <a:masterClrMapping/>
  </p:clrMapOvr>
  <p:transition spd="slow">
    <p:circl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TotalTime>
  <Words>1135</Words>
  <Application>Microsoft Office PowerPoint</Application>
  <PresentationFormat>On-screen Show (16:9)</PresentationFormat>
  <Paragraphs>34</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Cambria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Muhammad Afzaal</dc:creator>
  <cp:lastModifiedBy>FPP</cp:lastModifiedBy>
  <cp:revision>38</cp:revision>
  <dcterms:created xsi:type="dcterms:W3CDTF">2006-08-16T00:00:00Z</dcterms:created>
  <dcterms:modified xsi:type="dcterms:W3CDTF">2022-08-18T00:38:19Z</dcterms:modified>
</cp:coreProperties>
</file>